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pic>
        <p:nvPicPr>
          <p:cNvPr id="3" name="Image 0" descr="/Users/marchon/apps/pulsepolls/assets/icons/polls-icon-1024-roun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96596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00400" y="1965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3200400" y="23317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Opinion, without handing over a phone book.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200400" y="37033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product walkthrough: sample devices, one-form registration, ZIP-matched poll list, a full 14-graph survey, then org reporting and crosstabs.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200400" y="46634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briefing  ·  September 2026  ·  Proprietary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/  24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20624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multi-tenant poll platform with a profile cut like a Major Polling Operation that has lost key pollster.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55321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97280"/>
            <a:ext cx="91440" cy="2286000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325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78308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poll requester (tenant) defines a poll, a region, and a minimum number of completes. Results start org-only and can only be promoted.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1097280"/>
            <a:ext cx="55321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63640" y="1097280"/>
            <a:ext cx="91440" cy="2286000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1325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setters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78308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form: likely-voter bins, five-digit ZIP boxes (state from ZIP), ballot races, fast-response bonuses. SHA-256 identity and a PIN-sealed API key.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566160"/>
            <a:ext cx="55321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566160"/>
            <a:ext cx="91440" cy="2286000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794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instrument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425196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ZIP-matched catalog. Thumbs, then a 2D graph on every topic (agree × importance). Then a traffic light on that person’s top 3 and bottom 3.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263640" y="3566160"/>
            <a:ext cx="55321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3566160"/>
            <a:ext cx="91440" cy="2286000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0" y="3794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table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83680" y="425196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Crosstabs use the same bins a Major Polling Operation that has lost key pollster publishes. Hide cells with n &lt; 30.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/  24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once. Match by ZIP. Answer in order. Promote, never hide.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2984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85800" y="1645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form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2148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Likely-voter bins, location and domicile ZIP, vote mode, ballot races, bonus prefs, channels, PIN, one-time API key.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7680" y="10972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12984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6280" y="1645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26280" y="2148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 filters people who already registered. Uniform random draw of hashes. No CSV of phones.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10972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66760" y="12984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366760" y="1645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366760" y="21488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message on SMS, Signal, WhatsApp, NATS, Apple, or Android — only if they opted in.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" y="36118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130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" y="4160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Polls for you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85800" y="46634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 matches domicile ZIP. Fast-response bonuses sort the list. Completed polls drop off.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297680" y="36118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26280" y="38130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26280" y="4160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526280" y="46634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Thumbs, 2D graph on every topic, traffic lights on extremes, review, then collect the fast-response bonus.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611880"/>
            <a:ext cx="361188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66760" y="38130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366760" y="4160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366760" y="466344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 only → invited reviewers → embargoed press → public. Ladder never goes down. Crosstabs hide n &lt; 30.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/  24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DEVICES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iPhone, Galaxy, iPad, Android tablet, web TV — same app, framed for the room.</a:t>
            </a:r>
            <a:endParaRPr lang="en-US" sz="2200" dirty="0"/>
          </a:p>
        </p:txBody>
      </p:sp>
      <p:pic>
        <p:nvPicPr>
          <p:cNvPr id="4" name="Image 0" descr="/Users/marchon/apps/pulsepolls/assets/mockups/pitch/devi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005840"/>
            <a:ext cx="11430000" cy="53949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/  24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hash is public. The key is secret. The phone number is not either.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0759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hash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00400" y="1252728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SHA-256 of the canonical likely-voter profile (plus a nonce) from a Major Polling Operation that has lost key pollster. Used as the opinion-setter id.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11247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231343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key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00400" y="2258568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Shown once. Server stores only SHA-256(key). Device wraps the key with a 6-digit PIN.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3063240"/>
            <a:ext cx="11247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31927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NATS name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200400" y="3264408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pulse.u.{sha256(api_key)}. nkey seed from HKDF(api_key). Never a phone-shaped handle.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4069080"/>
            <a:ext cx="11247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432511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URIs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00400" y="4270248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SMS://, Whatsapp://, Signal://, APPLE://, Android:// — encrypted at rest. Admins never browse them.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5074920"/>
            <a:ext cx="112471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3095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00400" y="5276088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spam. Org personal invites and participant referrals only. Channel policy (TCPA, Meta, APNs) still applies.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/  24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POLL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20624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 State Senate Priorities 2026 — 14 topics, ZIP-matched to the voter.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24712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16128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60120" y="11612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Housing costs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81965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181965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Property taxes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41448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47802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478024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schools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099816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313639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60120" y="31363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safety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758184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794760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60120" y="379476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Roads and bridges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4416552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4531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" y="445312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care access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57200" y="5074920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511149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60120" y="511149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costs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206240" y="1124712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06240" y="116128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09160" y="11612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 care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206240" y="1783080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06240" y="181965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709160" y="181965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Opioid and fentanyl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206240" y="2441448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06240" y="247802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709160" y="2478024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Workforce and jobs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206240" y="3099816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206240" y="3136392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709160" y="31363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business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206240" y="3758184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206240" y="3794760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709160" y="379476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and environment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206240" y="4416552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206240" y="4453128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709160" y="445312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Election integrity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206240" y="5074920"/>
            <a:ext cx="384048" cy="38404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206240" y="5111496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4709160" y="5111496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E-Verify / legal work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955280" y="1051560"/>
            <a:ext cx="3749040" cy="50292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183880" y="1280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AXES</a:t>
            </a:r>
            <a:endParaRPr lang="en-US" sz="1300" dirty="0"/>
          </a:p>
        </p:txBody>
      </p:sp>
      <p:sp>
        <p:nvSpPr>
          <p:cNvPr id="48" name="Text 46"/>
          <p:cNvSpPr/>
          <p:nvPr/>
        </p:nvSpPr>
        <p:spPr>
          <a:xfrm>
            <a:off x="8183880" y="1691640"/>
            <a:ext cx="32918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Horizontal: Agreement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Disagree −  ·  0  ·  Agree +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Vertical: Importance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−9 does not matter to me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does not influence my vote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 very important to me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Tap the grid or use + / −.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Importance stays one word on one line.</a:t>
            </a:r>
            <a:endParaRPr lang="en-US" sz="1500" dirty="0"/>
          </a:p>
        </p:txBody>
      </p:sp>
      <p:sp>
        <p:nvSpPr>
          <p:cNvPr id="49" name="Shape 4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/  24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 ·  SPLASH AND ONE FORM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profile once. After save, this button never comes back — it becomes Open polls.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302811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5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Splash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98768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form · you and party</a:t>
            </a:r>
            <a:endParaRPr lang="en-US" sz="1200" dirty="0"/>
          </a:p>
        </p:txBody>
      </p:sp>
      <p:pic>
        <p:nvPicPr>
          <p:cNvPr id="6" name="Image 0" descr="/Users/marchon/apps/pulsepolls/assets/mockups/pitch/app-splas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811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pic>
        <p:nvPicPr>
          <p:cNvPr id="7" name="Image 1" descr="/Users/marchon/apps/pulsepolls/assets/mockups/pitch/app-profile-you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8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/  24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 ·  ZIP AND VOTE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one-digit ZIP boxes. State fills from the ZIP. Domicile if different. In person, mail, early vote.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ZIP · New Hampshire</a:t>
            </a:r>
            <a:endParaRPr lang="en-US" sz="1200" dirty="0"/>
          </a:p>
        </p:txBody>
      </p:sp>
      <p:pic>
        <p:nvPicPr>
          <p:cNvPr id="5" name="Image 0" descr="/Users/marchon/apps/pulsepolls/assets/mockups/pitch/app-profile-z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/  24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 ·  RACES AND BONUSES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Ballot races from ZIP + party. Undeclared sees both primaries. Fast-response bonuses are multi-select.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Races · Cash, points, press</a:t>
            </a:r>
            <a:endParaRPr lang="en-US" sz="1200" dirty="0"/>
          </a:p>
        </p:txBody>
      </p:sp>
      <p:pic>
        <p:nvPicPr>
          <p:cNvPr id="5" name="Image 0" descr="/Users/marchon/apps/pulsepolls/assets/mockups/pitch/app-profile-ra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/  24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 ·  KEY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 wraps the key. Hash and API key shown once.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302811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5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Seal the key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98768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Hash + API key</a:t>
            </a:r>
            <a:endParaRPr lang="en-US" sz="1200" dirty="0"/>
          </a:p>
        </p:txBody>
      </p:sp>
      <p:pic>
        <p:nvPicPr>
          <p:cNvPr id="6" name="Image 0" descr="/Users/marchon/apps/pulsepolls/assets/mockups/pitch/app-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811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pic>
        <p:nvPicPr>
          <p:cNvPr id="7" name="Image 1" descr="/Users/marchon/apps/pulsepolls/assets/mockups/pitch/app-identit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8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/  24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A SURVEY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Polls for you — ZIP-matched, remaining fast-response bonuses listed, preferred bonuses sort to the top.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poll</a:t>
            </a:r>
            <a:endParaRPr lang="en-US" sz="1200" dirty="0"/>
          </a:p>
        </p:txBody>
      </p:sp>
      <p:pic>
        <p:nvPicPr>
          <p:cNvPr id="5" name="Image 0" descr="/Users/marchon/apps/pulsepolls/assets/mockups/pitch/app-pol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/  24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A SURVEY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bonuses were not set on the profile, choose them here before the poll starts.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Fast-response bonuses</a:t>
            </a:r>
            <a:endParaRPr lang="en-US" sz="1200" dirty="0"/>
          </a:p>
        </p:txBody>
      </p:sp>
      <p:pic>
        <p:nvPicPr>
          <p:cNvPr id="5" name="Image 0" descr="/Users/marchon/apps/pulsepolls/assets/mockups/pitch/app-bonu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/  24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BRIEFING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Polling area, why this poll, thumbs on every topic, then the 2D grid example.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2D graphs</a:t>
            </a:r>
            <a:endParaRPr lang="en-US" sz="1200" dirty="0"/>
          </a:p>
        </p:txBody>
      </p:sp>
      <p:pic>
        <p:nvPicPr>
          <p:cNvPr id="5" name="Image 0" descr="/Users/marchon/apps/pulsepolls/assets/mockups/pitch/app-brief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/  24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2D GRAPH  ·  1 OF 14 … 14 OF 14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Agreement centered under the grid. Disagree − / − Agree. Importance is one word on the stepper.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302811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5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Unanswered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98768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Sample: agree +6 · importance +7</a:t>
            </a:r>
            <a:endParaRPr lang="en-US" sz="1200" dirty="0"/>
          </a:p>
        </p:txBody>
      </p:sp>
      <p:pic>
        <p:nvPicPr>
          <p:cNvPr id="6" name="Image 0" descr="/Users/marchon/apps/pulsepolls/assets/mockups/pitch/app-graph-emp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811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pic>
        <p:nvPicPr>
          <p:cNvPr id="7" name="Image 1" descr="/Users/marchon/apps/pulsepolls/assets/mockups/pitch/app-grap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8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 /  24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RANKS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vertical axis fills disjoint top 3 and bottom 3 — never the same topic in both.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extremes</a:t>
            </a:r>
            <a:endParaRPr lang="en-US" sz="1200" dirty="0"/>
          </a:p>
        </p:txBody>
      </p:sp>
      <p:pic>
        <p:nvPicPr>
          <p:cNvPr id="5" name="Image 0" descr="/Users/marchon/apps/pulsepolls/assets/mockups/pitch/app-rank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 /  24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TRAFFIC LIGHT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Agree, neutral, or disagree — green / yellow / red on each extreme.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 1 of 6 · Agree</a:t>
            </a:r>
            <a:endParaRPr lang="en-US" sz="1200" dirty="0"/>
          </a:p>
        </p:txBody>
      </p:sp>
      <p:pic>
        <p:nvPicPr>
          <p:cNvPr id="5" name="Image 0" descr="/Users/marchon/apps/pulsepolls/assets/mockups/pitch/app-traff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 /  24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REVIEW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stays locked until graphs and lights are complete. Visibility starts org-only.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50789" y="914400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14 graphs · 6 / 6 lights</a:t>
            </a:r>
            <a:endParaRPr lang="en-US" sz="1200" dirty="0"/>
          </a:p>
        </p:txBody>
      </p:sp>
      <p:pic>
        <p:nvPicPr>
          <p:cNvPr id="5" name="Image 0" descr="/Users/marchon/apps/pulsepolls/assets/mockups/pitch/app-re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0789" y="111556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 /  24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 ·  FAST RESPONSE AND DONE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window is still open, collect the bonus and delivery method. Then more polls for you.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302811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5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by SMS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98768" y="987552"/>
            <a:ext cx="229011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Recorded</a:t>
            </a:r>
            <a:endParaRPr lang="en-US" sz="1200" dirty="0"/>
          </a:p>
        </p:txBody>
      </p:sp>
      <p:pic>
        <p:nvPicPr>
          <p:cNvPr id="6" name="Image 0" descr="/Users/marchon/apps/pulsepolls/assets/mockups/pitch/app-delive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811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pic>
        <p:nvPicPr>
          <p:cNvPr id="7" name="Image 1" descr="/Users/marchon/apps/pulsepolls/assets/mockups/pitch/app-don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68" y="1207008"/>
            <a:ext cx="2290117" cy="4956048"/>
          </a:xfrm>
          <a:prstGeom prst="rect">
            <a:avLst/>
          </a:prstGeom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pic>
      <p:sp>
        <p:nvSpPr>
          <p:cNvPr id="8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 /  24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 ·  CRITERIA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org filters people who already registered — never a purchased list.</a:t>
            </a:r>
            <a:endParaRPr lang="en-US" sz="2200" dirty="0"/>
          </a:p>
        </p:txBody>
      </p:sp>
      <p:pic>
        <p:nvPicPr>
          <p:cNvPr id="4" name="Image 0" descr="/Users/marchon/apps/pulsepolls/assets/mockups/pitch/admin-criteri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4808" y="1115568"/>
            <a:ext cx="9022080" cy="5074920"/>
          </a:xfrm>
          <a:prstGeom prst="rect">
            <a:avLst/>
          </a:prstGeom>
          <a:effectLst>
            <a:outerShdw sx="100000" sy="100000" kx="0" ky="0" algn="bl" rotWithShape="0" blurRad="152400" dist="38100" dir="8100000">
              <a:srgbClr val="000000">
                <a:alpha val="16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 /  24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 ·  RANDOM DRAW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Uniform sample of matching hashes, then personal dispatch by opted-in channel.</a:t>
            </a:r>
            <a:endParaRPr lang="en-US" sz="2200" dirty="0"/>
          </a:p>
        </p:txBody>
      </p:sp>
      <p:pic>
        <p:nvPicPr>
          <p:cNvPr id="4" name="Image 0" descr="/Users/marchon/apps/pulsepolls/assets/mockups/pitch/admin-dra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4808" y="1115568"/>
            <a:ext cx="9022080" cy="5074920"/>
          </a:xfrm>
          <a:prstGeom prst="rect">
            <a:avLst/>
          </a:prstGeom>
          <a:effectLst>
            <a:outerShdw sx="100000" sy="100000" kx="0" ky="0" algn="bl" rotWithShape="0" blurRad="152400" dist="38100" dir="8100000">
              <a:srgbClr val="000000">
                <a:alpha val="16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 /  24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 ·  FIELDING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completes lag the target, draw more from the leftover pool. Thin cells first.</a:t>
            </a:r>
            <a:endParaRPr lang="en-US" sz="2200" dirty="0"/>
          </a:p>
        </p:txBody>
      </p:sp>
      <p:pic>
        <p:nvPicPr>
          <p:cNvPr id="4" name="Image 0" descr="/Users/marchon/apps/pulsepolls/assets/mockups/pitch/admin-field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4808" y="1115568"/>
            <a:ext cx="9022080" cy="5074920"/>
          </a:xfrm>
          <a:prstGeom prst="rect">
            <a:avLst/>
          </a:prstGeom>
          <a:effectLst>
            <a:outerShdw sx="100000" sy="100000" kx="0" ky="0" algn="bl" rotWithShape="0" blurRad="152400" dist="38100" dir="8100000">
              <a:srgbClr val="000000">
                <a:alpha val="16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 /  24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 ·  REPORTING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Summary, 2D scatter, and crosstabs. Cells with n &lt; 30 are hidden.</a:t>
            </a:r>
            <a:endParaRPr lang="en-US" sz="2200" dirty="0"/>
          </a:p>
        </p:txBody>
      </p:sp>
      <p:pic>
        <p:nvPicPr>
          <p:cNvPr id="4" name="Image 0" descr="/Users/marchon/apps/pulsepolls/assets/mockups/pitch/admin-report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7016" y="1115568"/>
            <a:ext cx="7217664" cy="5074920"/>
          </a:xfrm>
          <a:prstGeom prst="rect">
            <a:avLst/>
          </a:prstGeom>
          <a:effectLst>
            <a:outerShdw sx="100000" sy="100000" kx="0" ky="0" algn="bl" rotWithShape="0" blurRad="152400" dist="38100" dir="8100000">
              <a:srgbClr val="000000">
                <a:alpha val="16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 /  24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6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SUBMIT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438912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visibility is a one-way ladder owned by the tenant.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743200" cy="5029200"/>
          </a:xfrm>
          <a:prstGeom prst="rect">
            <a:avLst/>
          </a:prstGeom>
          <a:solidFill>
            <a:srgbClr val="0B1220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716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783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 only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2560320"/>
            <a:ext cx="2377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Default. Members of the requesting org.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383280" y="1143000"/>
            <a:ext cx="274320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66160" y="13716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66160" y="1783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Invited people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566160" y="2560320"/>
            <a:ext cx="2377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reviewers, still hashed. No public URL.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09360" y="1143000"/>
            <a:ext cx="274320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13716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2240" y="1783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Embargoed press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92240" y="2560320"/>
            <a:ext cx="2377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press list, watermarked, clocked.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235440" y="1143000"/>
            <a:ext cx="274320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18320" y="13716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418320" y="17830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9418320" y="2560320"/>
            <a:ext cx="2377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21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by date, area, topic. Hide cells with n &lt; 30.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 /  24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11D2E"/>
          </a:solidFill>
          <a:ln w="12700">
            <a:solidFill>
              <a:srgbClr val="E11D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463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E11D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SITES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walkthrough is the product, not a wireframe of a future app.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329184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Pitch  ·  surveypitch.georgelambert.org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/ reporting  ·  surveyadmin.georgelambert.org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 gallery  ·  surveysetup.georgelambert.org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D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 ·  surveydemo.georgelambert.org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5120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file: Pulse-Polls-Product-Walkthrough.pptx  ·  Proprietary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65836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POLLS  ·  PRODUCT WALKTHROUGH  ·  PROPRIETARY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875520" y="658368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 /  24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Pulse Polls — product walkthrough</dc:title>
  <dc:subject>Devices, registration, poll list, full survey, reporting and crosstabs</dc:subject>
  <dc:creator>Pulse Polls</dc:creator>
  <cp:lastModifiedBy>Pulse Polls</cp:lastModifiedBy>
  <cp:revision>1</cp:revision>
  <dcterms:created xsi:type="dcterms:W3CDTF">2026-09-07T14:11:59Z</dcterms:created>
  <dcterms:modified xsi:type="dcterms:W3CDTF">2026-09-07T14:11:59Z</dcterms:modified>
</cp:coreProperties>
</file>